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8">
          <p15:clr>
            <a:srgbClr val="A4A3A4"/>
          </p15:clr>
        </p15:guide>
        <p15:guide id="2" orient="horz" pos="754">
          <p15:clr>
            <a:srgbClr val="A4A3A4"/>
          </p15:clr>
        </p15:guide>
        <p15:guide id="3" orient="horz" pos="255">
          <p15:clr>
            <a:srgbClr val="A4A3A4"/>
          </p15:clr>
        </p15:guide>
        <p15:guide id="4" orient="horz" pos="572">
          <p15:clr>
            <a:srgbClr val="A4A3A4"/>
          </p15:clr>
        </p15:guide>
        <p15:guide id="5" orient="horz" pos="2296">
          <p15:clr>
            <a:srgbClr val="A4A3A4"/>
          </p15:clr>
        </p15:guide>
        <p15:guide id="6" orient="horz" pos="3974">
          <p15:clr>
            <a:srgbClr val="A4A3A4"/>
          </p15:clr>
        </p15:guide>
        <p15:guide id="7" orient="horz" pos="3113">
          <p15:clr>
            <a:srgbClr val="A4A3A4"/>
          </p15:clr>
        </p15:guide>
        <p15:guide id="8" orient="horz" pos="2795">
          <p15:clr>
            <a:srgbClr val="A4A3A4"/>
          </p15:clr>
        </p15:guide>
        <p15:guide id="9" pos="2789">
          <p15:clr>
            <a:srgbClr val="A4A3A4"/>
          </p15:clr>
        </p15:guide>
        <p15:guide id="10" pos="2971">
          <p15:clr>
            <a:srgbClr val="A4A3A4"/>
          </p15:clr>
        </p15:guide>
        <p15:guide id="11" pos="5420">
          <p15:clr>
            <a:srgbClr val="A4A3A4"/>
          </p15:clr>
        </p15:guide>
        <p15:guide id="12" pos="340">
          <p15:clr>
            <a:srgbClr val="A4A3A4"/>
          </p15:clr>
        </p15:guide>
        <p15:guide id="13" pos="4195">
          <p15:clr>
            <a:srgbClr val="A4A3A4"/>
          </p15:clr>
        </p15:guide>
        <p15:guide id="14" pos="1429">
          <p15:clr>
            <a:srgbClr val="A4A3A4"/>
          </p15:clr>
        </p15:guide>
        <p15:guide id="15" pos="1565">
          <p15:clr>
            <a:srgbClr val="A4A3A4"/>
          </p15:clr>
        </p15:guide>
        <p15:guide id="16" pos="1655">
          <p15:clr>
            <a:srgbClr val="A4A3A4"/>
          </p15:clr>
        </p15:guide>
        <p15:guide id="17" pos="1338">
          <p15:clr>
            <a:srgbClr val="A4A3A4"/>
          </p15:clr>
        </p15:guide>
        <p15:guide id="18" pos="1292">
          <p15:clr>
            <a:srgbClr val="A4A3A4"/>
          </p15:clr>
        </p15:guide>
        <p15:guide id="19" pos="2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99"/>
    <a:srgbClr val="FF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3" d="100"/>
          <a:sy n="73" d="100"/>
        </p:scale>
        <p:origin x="1296" y="66"/>
      </p:cViewPr>
      <p:guideLst>
        <p:guide orient="horz" pos="2568"/>
        <p:guide orient="horz" pos="754"/>
        <p:guide orient="horz" pos="255"/>
        <p:guide orient="horz" pos="572"/>
        <p:guide orient="horz" pos="2296"/>
        <p:guide orient="horz" pos="3974"/>
        <p:guide orient="horz" pos="3113"/>
        <p:guide orient="horz" pos="2795"/>
        <p:guide pos="2789"/>
        <p:guide pos="2971"/>
        <p:guide pos="5420"/>
        <p:guide pos="340"/>
        <p:guide pos="4195"/>
        <p:guide pos="1429"/>
        <p:guide pos="1565"/>
        <p:guide pos="1655"/>
        <p:guide pos="1338"/>
        <p:guide pos="1292"/>
        <p:guide pos="274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1E123E30-F1CB-48A2-B246-85A2301B38D2}" type="datetimeFigureOut">
              <a:rPr lang="en-GB" smtClean="0"/>
              <a:t>23/12/2017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E0499F2A-4976-4951-894A-6561EB2A5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904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26ED61-0B5D-41E0-80C3-462C8ED5711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2564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8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623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91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059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715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736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10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924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637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960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06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029"/>
          <a:stretch/>
        </p:blipFill>
        <p:spPr bwMode="auto">
          <a:xfrm>
            <a:off x="539750" y="1196975"/>
            <a:ext cx="8064500" cy="4021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521494" y="332805"/>
            <a:ext cx="8082756" cy="7199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</a:t>
            </a:r>
            <a:b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Unmatched Geographical Presence 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492937"/>
              </p:ext>
            </p:extLst>
          </p:nvPr>
        </p:nvGraphicFramePr>
        <p:xfrm>
          <a:off x="539751" y="5182752"/>
          <a:ext cx="8064500" cy="1126568"/>
        </p:xfrm>
        <a:graphic>
          <a:graphicData uri="http://schemas.openxmlformats.org/drawingml/2006/table">
            <a:tbl>
              <a:tblPr/>
              <a:tblGrid>
                <a:gridCol w="1674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0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66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14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05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592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Geography</a:t>
                      </a:r>
                    </a:p>
                  </a:txBody>
                  <a:tcPr marL="7322" marR="7322" marT="7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Sales (</a:t>
                      </a:r>
                      <a:r>
                        <a:rPr lang="en-GB" sz="9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CHFbn</a:t>
                      </a:r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Trading operating profit (</a:t>
                      </a:r>
                      <a:r>
                        <a:rPr lang="en-GB" sz="9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CHFbn</a:t>
                      </a:r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Trading operating profit margin (%)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Employees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Factories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642"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Europe, Middle East &amp; North Africa</a:t>
                      </a:r>
                    </a:p>
                  </a:txBody>
                  <a:tcPr marL="7322" marR="7322" marT="7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26.4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5.0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19.0%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c.109,000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642"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Asia, Oceania and sub-Saharan Africa</a:t>
                      </a:r>
                    </a:p>
                  </a:txBody>
                  <a:tcPr marL="7322" marR="7322" marT="7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16.2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16.7%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c.110,000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642"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Americas</a:t>
                      </a:r>
                    </a:p>
                  </a:txBody>
                  <a:tcPr marL="7322" marR="7322" marT="7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14.5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2.8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19.3%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c.109,000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158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539551" y="6309320"/>
            <a:ext cx="4174545" cy="3592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Source: Public information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3080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12029</TotalTime>
  <Words>62</Words>
  <Application>Microsoft Office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Currys</dc:creator>
  <cp:lastModifiedBy>NewPC</cp:lastModifiedBy>
  <cp:revision>687</cp:revision>
  <cp:lastPrinted>2017-04-05T09:28:08Z</cp:lastPrinted>
  <dcterms:created xsi:type="dcterms:W3CDTF">2017-03-31T20:17:35Z</dcterms:created>
  <dcterms:modified xsi:type="dcterms:W3CDTF">2017-12-23T18:02:32Z</dcterms:modified>
</cp:coreProperties>
</file>